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2"/>
  </p:handoutMasterIdLst>
  <p:sldIdLst>
    <p:sldId id="256" r:id="rId2"/>
    <p:sldId id="294" r:id="rId3"/>
    <p:sldId id="300" r:id="rId4"/>
    <p:sldId id="301" r:id="rId5"/>
    <p:sldId id="259" r:id="rId6"/>
    <p:sldId id="260" r:id="rId7"/>
    <p:sldId id="261" r:id="rId8"/>
    <p:sldId id="262" r:id="rId9"/>
    <p:sldId id="302" r:id="rId10"/>
    <p:sldId id="263" r:id="rId11"/>
    <p:sldId id="264" r:id="rId12"/>
    <p:sldId id="265" r:id="rId13"/>
    <p:sldId id="303" r:id="rId14"/>
    <p:sldId id="266" r:id="rId15"/>
    <p:sldId id="267" r:id="rId16"/>
    <p:sldId id="268" r:id="rId17"/>
    <p:sldId id="269" r:id="rId18"/>
    <p:sldId id="304" r:id="rId19"/>
    <p:sldId id="270" r:id="rId20"/>
    <p:sldId id="271" r:id="rId21"/>
    <p:sldId id="305" r:id="rId22"/>
    <p:sldId id="272" r:id="rId23"/>
    <p:sldId id="273" r:id="rId24"/>
    <p:sldId id="274" r:id="rId25"/>
    <p:sldId id="308" r:id="rId26"/>
    <p:sldId id="275" r:id="rId27"/>
    <p:sldId id="276" r:id="rId28"/>
    <p:sldId id="277" r:id="rId29"/>
    <p:sldId id="278" r:id="rId30"/>
    <p:sldId id="283" r:id="rId31"/>
    <p:sldId id="279" r:id="rId32"/>
    <p:sldId id="280" r:id="rId33"/>
    <p:sldId id="281" r:id="rId34"/>
    <p:sldId id="282" r:id="rId35"/>
    <p:sldId id="284" r:id="rId36"/>
    <p:sldId id="285" r:id="rId37"/>
    <p:sldId id="295" r:id="rId38"/>
    <p:sldId id="296" r:id="rId39"/>
    <p:sldId id="297" r:id="rId40"/>
    <p:sldId id="298" r:id="rId41"/>
    <p:sldId id="306" r:id="rId42"/>
    <p:sldId id="307" r:id="rId43"/>
    <p:sldId id="299" r:id="rId44"/>
    <p:sldId id="287" r:id="rId45"/>
    <p:sldId id="288" r:id="rId46"/>
    <p:sldId id="289" r:id="rId47"/>
    <p:sldId id="290" r:id="rId48"/>
    <p:sldId id="291" r:id="rId49"/>
    <p:sldId id="293" r:id="rId50"/>
    <p:sldId id="292" r:id="rId5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howGuides="1">
      <p:cViewPr varScale="1">
        <p:scale>
          <a:sx n="102" d="100"/>
          <a:sy n="102" d="100"/>
        </p:scale>
        <p:origin x="-11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63B6AEB-0234-4AD0-A219-27DEFEC97912}" type="datetimeFigureOut">
              <a:rPr lang="en-GB" smtClean="0"/>
              <a:pPr/>
              <a:t>06/11/2012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CFB912E-5469-4F05-83AB-1D4DD37E1EDF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26248-E12D-4E84-A425-FE205323BAF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BC6A9-7EFB-4D38-A2B8-349AABF61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6/60/Gashydrat_mit_Struktur.jpg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upload.wikimedia.org/wikipedia/commons/e/e3/OilShaleEstonia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ton.ac.uk/~imw/jpg-Kimmeridge/KM-bangoil.jpg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e/e3/OilShaleEstonia.jpg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upload.wikimedia.org/wikipedia/commons/3/34/Production_of_oil_shale.svg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f/f8/Kilvebrickretort.jpg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upload.wikimedia.org/wikipedia/en/1/12/Shell_Freeze_Wall_Oil_Shale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upload.wikimedia.org/wikipedia/en/a/a7/EGL_Process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upload.wikimedia.org/wikipedia/en/9/9d/Chevron_Oil_Shale_Project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//upload.wikimedia.org/wikipedia/commons/7/7a/Athabasca_Oil_Sands_map.p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//upload.wikimedia.org/wikipedia/commons/2/22/United_States_Shale_gas_plays,_May_2011.pdf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a/ab/Gas_hydrates_1996.svg" TargetMode="Externa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3.jpeg"/><Relationship Id="rId7" Type="http://schemas.openxmlformats.org/officeDocument/2006/relationships/image" Target="../media/image75.jpeg"/><Relationship Id="rId2" Type="http://schemas.openxmlformats.org/officeDocument/2006/relationships/hyperlink" Target="http://upload.wikimedia.org/wikipedia/commons/4/49/Gashydrat_im_Sediment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gif"/><Relationship Id="rId5" Type="http://schemas.openxmlformats.org/officeDocument/2006/relationships/image" Target="../media/image2.jpeg"/><Relationship Id="rId4" Type="http://schemas.openxmlformats.org/officeDocument/2006/relationships/hyperlink" Target="http://upload.wikimedia.org/wikipedia/commons/6/60/Gashydrat_mit_Struktur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7432" y="142852"/>
            <a:ext cx="472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Unconventional Sources of Oil &amp; Gas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566678"/>
            <a:ext cx="29694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Oil Sands and Heavy Oil</a:t>
            </a:r>
          </a:p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Shale Oil</a:t>
            </a:r>
          </a:p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Shale Gas</a:t>
            </a:r>
          </a:p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Oil Shale Gas</a:t>
            </a:r>
          </a:p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Methane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Clathrates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File:Gashydrat mit Struktur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3427083"/>
            <a:ext cx="2857520" cy="2876697"/>
          </a:xfrm>
          <a:prstGeom prst="rect">
            <a:avLst/>
          </a:prstGeom>
          <a:noFill/>
        </p:spPr>
      </p:pic>
      <p:pic>
        <p:nvPicPr>
          <p:cNvPr id="8" name="Picture 7" descr="http://blogs.mcgill.ca/circumference/files/2009/09/athabasca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6380" y="571480"/>
            <a:ext cx="2857520" cy="2857520"/>
          </a:xfrm>
          <a:prstGeom prst="rect">
            <a:avLst/>
          </a:prstGeom>
          <a:noFill/>
        </p:spPr>
      </p:pic>
      <p:pic>
        <p:nvPicPr>
          <p:cNvPr id="9" name="Picture 6" descr="http://www.questerre.com/assets/images/FAQs/shale-ga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8" y="3429000"/>
            <a:ext cx="3387460" cy="285752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9563" y="142852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 smtClean="0">
                <a:latin typeface="Arial" pitchFamily="34" charset="0"/>
                <a:cs typeface="Arial" pitchFamily="34" charset="0"/>
              </a:rPr>
              <a:t>In-situ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methods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57232"/>
            <a:ext cx="4608954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Two main methods: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Steam assisted gravity drainage (SAGD)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Cyclic steam simulation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6" name="Picture 2" descr="http://beta.images.theglobeandmail.com/archive/00092/opti_canada_long__92503gm-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709" y="2477502"/>
            <a:ext cx="5217779" cy="292775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27584" y="2477502"/>
            <a:ext cx="30243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Oil sands industry uses 4% of the Western Canada Sedimentary Basin’s natural gas production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34 m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of natural gas required to extract one barrel of bitumen from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in-situ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projects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eaa.gc.ca/AFF9B551-5405-412D-B0FB-31CBA578C3D9/Figure-4_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3" y="1772816"/>
            <a:ext cx="4464496" cy="413563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79563" y="142852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 smtClean="0">
                <a:latin typeface="Arial" pitchFamily="34" charset="0"/>
                <a:cs typeface="Arial" pitchFamily="34" charset="0"/>
              </a:rPr>
              <a:t>In-situ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methods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7158" y="692696"/>
            <a:ext cx="443086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Cyclic steam simulation – type of EOR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Inject steam into deep deposits to heat the sands and reduce bitumen viscosity so can be pumped like conventional oil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aka “huff and puff” recovery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3 stages:</a:t>
            </a:r>
          </a:p>
          <a:p>
            <a:pPr marL="723900" lvl="1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Steam injection at 300-350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 for months</a:t>
            </a:r>
          </a:p>
          <a:p>
            <a:pPr marL="723900" lvl="1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Soaking for days/weeks</a:t>
            </a:r>
          </a:p>
          <a:p>
            <a:pPr marL="723900" lvl="1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Oil pumped out until oil flow slows then start cycle again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Recovery factor 20 – 25%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9563" y="142852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 smtClean="0">
                <a:latin typeface="Arial" pitchFamily="34" charset="0"/>
                <a:cs typeface="Arial" pitchFamily="34" charset="0"/>
              </a:rPr>
              <a:t>In-situ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 methods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586" y="836712"/>
            <a:ext cx="464347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Steam assisted gravity drainage (SAGD)</a:t>
            </a:r>
          </a:p>
          <a:p>
            <a:pPr>
              <a:lnSpc>
                <a:spcPct val="150000"/>
              </a:lnSpc>
            </a:pPr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269875" indent="-269875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Developed in 1980s in Alberta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Pairs of horizontal wells drilled near base of deposit – 5m apart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Steam injected into well ~5m above producer well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Steam rises and heats bitumen &amp; reduces its viscosity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Bitumen flows down under gravity to lower producer well from which it is pumped to the surface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Recovery rate 60 – 70%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www.centreforenergy.com/images/osCI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6997" y="1484784"/>
            <a:ext cx="3855483" cy="380024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88640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Upgrading</a:t>
            </a:r>
            <a:endParaRPr lang="en-GB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49543"/>
            <a:ext cx="43204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Heavy oils need to be upgraded before they can go to conventional refineries.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4 Main steps: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Thermal conversion or coking to crack the long hydrocarbon molecules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/>
              <a:t>Catalytic conversion breaks down oil into smaller hydrocarbons using high pressure hydrogen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/>
              <a:t>Semi-refined bitumen is distilled in a fractionating tower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/>
              <a:t>Gas oils, kerosene &amp; </a:t>
            </a:r>
            <a:r>
              <a:rPr lang="en-GB" dirty="0" err="1" smtClean="0"/>
              <a:t>naptha</a:t>
            </a:r>
            <a:r>
              <a:rPr lang="en-GB" dirty="0" smtClean="0"/>
              <a:t>  </a:t>
            </a:r>
            <a:r>
              <a:rPr lang="en-GB" dirty="0" err="1" smtClean="0"/>
              <a:t>hydrotreated</a:t>
            </a:r>
            <a:r>
              <a:rPr lang="en-GB" dirty="0" smtClean="0"/>
              <a:t> with high temperature &amp; pressure hydrogen to stabilise the hydrocarbons and remove impurities</a:t>
            </a:r>
            <a:endParaRPr lang="en-GB" dirty="0"/>
          </a:p>
        </p:txBody>
      </p:sp>
      <p:pic>
        <p:nvPicPr>
          <p:cNvPr id="6" name="Picture 2" descr="http://bantrel.com/markets/popups/images/Bitumen_Upgra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196752"/>
            <a:ext cx="4412754" cy="441275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142852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Bitumen processing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100" y="1000108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Bitumen diluted and then hydrogenated to produce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Syncrude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00" y="1571612"/>
            <a:ext cx="36433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Shell’s </a:t>
            </a:r>
            <a:r>
              <a:rPr lang="en-GB" b="1" dirty="0" err="1" smtClean="0">
                <a:latin typeface="Arial" pitchFamily="34" charset="0"/>
                <a:cs typeface="Arial" pitchFamily="34" charset="0"/>
              </a:rPr>
              <a:t>Scotford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b="1" dirty="0" err="1" smtClean="0">
                <a:latin typeface="Arial" pitchFamily="34" charset="0"/>
                <a:cs typeface="Arial" pitchFamily="34" charset="0"/>
              </a:rPr>
              <a:t>Upgrader</a:t>
            </a:r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100,000 bbl/d (16,000 m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/d)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25% of Canada’s liquid fuel requirements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Takes clean bitumen from Muskeg river mine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Uses hydrogen, produced on site, to produce refinery-ready sweet, light crude oil called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Syncrude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http://switchboard.nrdc.org/blogs/gperidas/media/Syncrude_upgr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39396"/>
            <a:ext cx="4358072" cy="290418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503772" y="5715016"/>
            <a:ext cx="249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Syncrude</a:t>
            </a:r>
            <a:r>
              <a:rPr lang="en-GB" dirty="0" smtClean="0"/>
              <a:t> </a:t>
            </a:r>
            <a:r>
              <a:rPr lang="en-GB" dirty="0" err="1" smtClean="0"/>
              <a:t>upgrader</a:t>
            </a:r>
            <a:r>
              <a:rPr lang="en-GB" dirty="0" smtClean="0"/>
              <a:t> plant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osterous.com/getfile/files.posterous.com/skashliwal/FOykvgH2hg5KhQF42VOHdlUrLCqDYTFdY3J5NlEvP1hTNOxNyjJHSVzbkSxB/aerial_vws_Funzug.com_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857232"/>
            <a:ext cx="7620000" cy="48768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8662" y="142852"/>
            <a:ext cx="136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Oil Sands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21429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2910" y="714356"/>
            <a:ext cx="7786742" cy="5638815"/>
            <a:chOff x="642910" y="714356"/>
            <a:chExt cx="7786742" cy="5638815"/>
          </a:xfrm>
        </p:grpSpPr>
        <p:pic>
          <p:nvPicPr>
            <p:cNvPr id="3" name="Picture 2" descr="File:OilShaleEstonia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10" y="714356"/>
              <a:ext cx="3571900" cy="2678926"/>
            </a:xfrm>
            <a:prstGeom prst="rect">
              <a:avLst/>
            </a:prstGeom>
            <a:noFill/>
          </p:spPr>
        </p:pic>
        <p:grpSp>
          <p:nvGrpSpPr>
            <p:cNvPr id="9" name="Group 3"/>
            <p:cNvGrpSpPr/>
            <p:nvPr/>
          </p:nvGrpSpPr>
          <p:grpSpPr>
            <a:xfrm>
              <a:off x="5715008" y="714356"/>
              <a:ext cx="2714644" cy="3643338"/>
              <a:chOff x="5500694" y="2643182"/>
              <a:chExt cx="2857500" cy="3786214"/>
            </a:xfrm>
          </p:grpSpPr>
          <p:pic>
            <p:nvPicPr>
              <p:cNvPr id="5" name="Picture 2" descr="https://www.llnl.gov/str/October02/gifs/50th3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0694" y="2643182"/>
                <a:ext cx="2857500" cy="3419475"/>
              </a:xfrm>
              <a:prstGeom prst="rect">
                <a:avLst/>
              </a:prstGeom>
              <a:noFill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6144646" y="6060064"/>
                <a:ext cx="156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Shale oil retort</a:t>
                </a:r>
                <a:endParaRPr lang="en-US" dirty="0"/>
              </a:p>
            </p:txBody>
          </p:sp>
        </p:grpSp>
        <p:pic>
          <p:nvPicPr>
            <p:cNvPr id="8" name="Picture 2" descr="... KOs Carbon-Heavy Oil Shal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14744" y="714356"/>
              <a:ext cx="2194981" cy="2438869"/>
            </a:xfrm>
            <a:prstGeom prst="rect">
              <a:avLst/>
            </a:prstGeom>
            <a:noFill/>
          </p:spPr>
        </p:pic>
        <p:pic>
          <p:nvPicPr>
            <p:cNvPr id="7" name="Picture 2" descr="http://energy.cr.usgs.gov/images/other/oil_shale/shell_insitu.gi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2910" y="2851046"/>
              <a:ext cx="7786742" cy="3502125"/>
            </a:xfrm>
            <a:prstGeom prst="rect">
              <a:avLst/>
            </a:prstGeom>
            <a:noFill/>
          </p:spPr>
        </p:pic>
      </p:grpSp>
      <p:sp>
        <p:nvSpPr>
          <p:cNvPr id="10" name="Rectangle 9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21429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969047"/>
            <a:ext cx="55007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Shale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A fine grained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kerogen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-rich sedimentary rock produced by the consolidation of clay, silt or mud, and composed roughly of: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33% Quartz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33% clay materials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33% other + organic matter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3197460"/>
            <a:ext cx="550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Oil Shale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A group of fine black to dark brown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shales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rich enough in bituminous material (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kerogen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) to yield oil upon heating in a retort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62" y="4594878"/>
            <a:ext cx="5500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Shale gas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Natural gas produced from reservoirs predominantly composed of shale with lesser amounts of other fine grained rocks, rather than from more conventional sandstone or limestone reservoirs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Kimmeridge oil shale or Blackstone burning east of Cuddle, Kimmeridge, Dorset in July 2000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34396" y="3405214"/>
            <a:ext cx="2452192" cy="1809736"/>
          </a:xfrm>
          <a:prstGeom prst="rect">
            <a:avLst/>
          </a:prstGeom>
          <a:noFill/>
        </p:spPr>
      </p:pic>
      <p:pic>
        <p:nvPicPr>
          <p:cNvPr id="11" name="Picture 6" descr="http://www.questerre.com/assets/images/FAQs/shale-ga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8" y="1295602"/>
            <a:ext cx="2462208" cy="207701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21429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908720"/>
            <a:ext cx="7344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Unconventional oil produced from oil shale by:</a:t>
            </a:r>
          </a:p>
          <a:p>
            <a:pPr marL="269875" indent="-269875"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Pyrolysis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9875" indent="-26987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Hydrogenation</a:t>
            </a:r>
          </a:p>
          <a:p>
            <a:pPr marL="269875" indent="-26987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Thermal dissolution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Converts organic matter (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kerogen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) in rock into synthetic oil &amp; gas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Ratio of shale gas to shale oil depends on retorting temperature and increases with rise in temperature 300 – 480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File:OilShaleEstonia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479076"/>
            <a:ext cx="3744416" cy="2808313"/>
          </a:xfrm>
          <a:prstGeom prst="rect">
            <a:avLst/>
          </a:prstGeom>
          <a:noFill/>
        </p:spPr>
      </p:pic>
      <p:pic>
        <p:nvPicPr>
          <p:cNvPr id="7" name="Picture 2" descr="https://www.llnl.gov/str/October02/gifs/50th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3433357"/>
            <a:ext cx="2354604" cy="285403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21429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714356"/>
            <a:ext cx="60190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Used since ancient times as it burns without any processing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Rock oil used for road construction and architectural adhesives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Early 1300 in Austria shale oil produced by an early retorting method of heating crushed oil shale in crucibles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17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Century Modena used shale oil to light streets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1837 – first industrial scale use in France – used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Salligue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process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1847 – James “Paraffin” Young made “lighting oil” from cannel coal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1859 – Commercial scale shale oil extraction started by Robert Bell in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Broxburn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19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Century focused on kerosene, lamp oil and paraffin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1916 Beginning of Estonian oil shale industry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1924 –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Tallin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Power Plant 1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power plant using oil shale as primary fuel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2005 China became world’s largest shale oil producer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... KOs Carbon-Heavy Oil Sha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2888" y="928670"/>
            <a:ext cx="1371600" cy="1524001"/>
          </a:xfrm>
          <a:prstGeom prst="rect">
            <a:avLst/>
          </a:prstGeom>
          <a:noFill/>
        </p:spPr>
      </p:pic>
      <p:pic>
        <p:nvPicPr>
          <p:cNvPr id="6" name="Picture 2" descr="http://en.kllproject.lv/wp-content/uploads/2009/02/narva-powerplants-estonia-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3382" y="4665691"/>
            <a:ext cx="2161106" cy="1620829"/>
          </a:xfrm>
          <a:prstGeom prst="rect">
            <a:avLst/>
          </a:prstGeom>
          <a:noFill/>
        </p:spPr>
      </p:pic>
      <p:pic>
        <p:nvPicPr>
          <p:cNvPr id="2052" name="Picture 4" descr="http://www.scotlandspeoplehub.gov.uk/hall/images/James-You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18918" y="2535241"/>
            <a:ext cx="1545570" cy="20478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7432" y="142852"/>
            <a:ext cx="472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Unconventional Sources of Oil &amp; Gas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78067" y="1521969"/>
            <a:ext cx="4787866" cy="3814062"/>
            <a:chOff x="4357687" y="-27872"/>
            <a:chExt cx="4787866" cy="3814062"/>
          </a:xfrm>
        </p:grpSpPr>
        <p:sp>
          <p:nvSpPr>
            <p:cNvPr id="6" name="Isosceles Triangle 5"/>
            <p:cNvSpPr/>
            <p:nvPr/>
          </p:nvSpPr>
          <p:spPr>
            <a:xfrm>
              <a:off x="4357687" y="-27872"/>
              <a:ext cx="4787866" cy="3814062"/>
            </a:xfrm>
            <a:prstGeom prst="triangle">
              <a:avLst/>
            </a:prstGeom>
            <a:blipFill>
              <a:blip r:embed="rId2" cstate="print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11"/>
            <p:cNvGrpSpPr/>
            <p:nvPr/>
          </p:nvGrpSpPr>
          <p:grpSpPr>
            <a:xfrm>
              <a:off x="4643438" y="1000108"/>
              <a:ext cx="4229731" cy="2696008"/>
              <a:chOff x="4643438" y="1000108"/>
              <a:chExt cx="4229731" cy="269600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050146" y="1000108"/>
                <a:ext cx="14029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High-Medium</a:t>
                </a:r>
              </a:p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Quality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TextBox 3"/>
              <p:cNvSpPr txBox="1"/>
              <p:nvPr/>
            </p:nvSpPr>
            <p:spPr>
              <a:xfrm>
                <a:off x="5500694" y="1928802"/>
                <a:ext cx="11079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Low Perm</a:t>
                </a:r>
              </a:p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Oil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00892" y="1928802"/>
                <a:ext cx="10667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Tight Gas</a:t>
                </a:r>
              </a:p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Sands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86380" y="2678901"/>
                <a:ext cx="8098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Gas</a:t>
                </a:r>
              </a:p>
              <a:p>
                <a:pPr algn="ctr"/>
                <a:r>
                  <a:rPr lang="en-GB" sz="1600" dirty="0" err="1" smtClean="0">
                    <a:latin typeface="Arial" pitchFamily="34" charset="0"/>
                    <a:cs typeface="Arial" pitchFamily="34" charset="0"/>
                  </a:rPr>
                  <a:t>Shales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369144" y="2678901"/>
                <a:ext cx="7649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Heavy</a:t>
                </a:r>
              </a:p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Oil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58082" y="2678901"/>
                <a:ext cx="982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 err="1" smtClean="0">
                    <a:latin typeface="Arial" pitchFamily="34" charset="0"/>
                    <a:cs typeface="Arial" pitchFamily="34" charset="0"/>
                  </a:rPr>
                  <a:t>Coalbed</a:t>
                </a:r>
                <a:endParaRPr lang="en-GB" sz="1600" dirty="0" smtClean="0">
                  <a:latin typeface="Arial" pitchFamily="34" charset="0"/>
                  <a:cs typeface="Arial" pitchFamily="34" charset="0"/>
                </a:endParaRPr>
              </a:p>
              <a:p>
                <a:pPr algn="ctr"/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Methane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858148" y="3357562"/>
                <a:ext cx="10150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Oil Shale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43438" y="3357562"/>
                <a:ext cx="14398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latin typeface="Arial" pitchFamily="34" charset="0"/>
                    <a:cs typeface="Arial" pitchFamily="34" charset="0"/>
                  </a:rPr>
                  <a:t>Gas Hydrates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1214414" y="1571612"/>
            <a:ext cx="271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Conventional Reservoirs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Small volumes that are easy to develop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8662" y="3429000"/>
            <a:ext cx="192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Unconventional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Large volumes that are difficult to develop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6001554" y="3142454"/>
            <a:ext cx="2857520" cy="158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6715934" y="3142454"/>
            <a:ext cx="2857520" cy="158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98633" y="2489722"/>
            <a:ext cx="430887" cy="16536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Increased pricing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15272" y="2143116"/>
            <a:ext cx="430887" cy="19967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Improved technology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00" y="142852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Resources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548680"/>
            <a:ext cx="46805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Deposits range from small presently non-economic to large commercially-extractable reserves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Defining reserves difficult due to variation in: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Chemical composition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Kerogen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content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Extraction technologies 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9875" lvl="1" indent="-269875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2005 Global estimates 2.8 – 3.3 trillion barrels of recoverable oil</a:t>
            </a:r>
          </a:p>
          <a:p>
            <a:pPr marL="269875" lvl="1" indent="-269875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600 shale deposits known</a:t>
            </a:r>
          </a:p>
          <a:p>
            <a:pPr marL="269875" lvl="1" indent="-269875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USA + Russia + Brazil have 86% of the reserves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2" name="Picture 2" descr="http://ugs.utah.gov/emp/greenriver/images/gree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708920"/>
            <a:ext cx="3816424" cy="254428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00" y="1428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Resources (2006)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3568" y="1268760"/>
          <a:ext cx="7500992" cy="3500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248"/>
                <a:gridCol w="1875248"/>
                <a:gridCol w="1875248"/>
                <a:gridCol w="18752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Deposit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Country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In place shale oil deposits (million barrels)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In place shale oil deposits (million tonnes)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Green River Formation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USA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1,466,000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213,000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Phosphoria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Formation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USA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250,000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35,775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Olenyok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Basin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Russia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167,715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24,000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660742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Congo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DR Congo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100,000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14,310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00" y="142852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Resources - 2008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397000"/>
          <a:ext cx="60960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Region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In place shale oil deposits (million barrels)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In place shale oil deposits (million tonnes)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Africa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159,243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23,317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Asia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45,894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6,562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Europe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368,156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52,845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Middle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East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38,172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5,792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North America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2,100,469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383,758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Oceania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31,729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4,534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South America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82,421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11,794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World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2,826,103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408,602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Production of oil shale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314449"/>
            <a:ext cx="7620000" cy="422910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05041" y="557214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Shale oil extraction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21429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8270" y="142852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 Extraction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620688"/>
            <a:ext cx="55155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Oil from shale cannot be obtained by drilling bore-holes</a:t>
            </a:r>
          </a:p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Earliest description of process in 10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Century</a:t>
            </a:r>
          </a:p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1684 – GB granted first formal process patent</a:t>
            </a:r>
          </a:p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Extraction industries widespread in 19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Century</a:t>
            </a:r>
          </a:p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2010 – major extraction industries running in Estonia, Brazil &amp; China</a:t>
            </a:r>
          </a:p>
          <a:p>
            <a:pPr marL="268288" indent="-268288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Two main methods:</a:t>
            </a:r>
          </a:p>
          <a:p>
            <a:pPr marL="725488" lvl="1" indent="-268288">
              <a:lnSpc>
                <a:spcPct val="200000"/>
              </a:lnSpc>
              <a:buBlip>
                <a:blip r:embed="rId2"/>
              </a:buBlip>
            </a:pPr>
            <a:r>
              <a:rPr lang="en-GB" i="1" dirty="0" smtClean="0">
                <a:latin typeface="Arial" pitchFamily="34" charset="0"/>
                <a:cs typeface="Arial" pitchFamily="34" charset="0"/>
              </a:rPr>
              <a:t>Ex-situ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Mining and processing</a:t>
            </a:r>
          </a:p>
          <a:p>
            <a:pPr marL="725488" lvl="1" indent="-268288">
              <a:lnSpc>
                <a:spcPct val="200000"/>
              </a:lnSpc>
              <a:buBlip>
                <a:blip r:embed="rId2"/>
              </a:buBlip>
            </a:pPr>
            <a:r>
              <a:rPr lang="en-GB" i="1" dirty="0" smtClean="0">
                <a:latin typeface="Arial" pitchFamily="34" charset="0"/>
                <a:cs typeface="Arial" pitchFamily="34" charset="0"/>
              </a:rPr>
              <a:t>In-situ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combustion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http://ecocrete.eu/images/image_gallery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5312" y="3501008"/>
            <a:ext cx="3201184" cy="280831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8270" y="142852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 Extraction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974600"/>
            <a:ext cx="345638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Oil Shale Mining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Not usually open-cast mining – have to use sub-surface mining just as in the coal mining industry - e.g. room &amp; pillar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4" descr="http://www.aapg.org/explorer/divisions/2006/05emdfig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974600"/>
            <a:ext cx="4888307" cy="1950344"/>
          </a:xfrm>
          <a:prstGeom prst="rect">
            <a:avLst/>
          </a:prstGeom>
          <a:noFill/>
        </p:spPr>
      </p:pic>
      <p:pic>
        <p:nvPicPr>
          <p:cNvPr id="1026" name="Picture 2" descr="http://news.bbc.co.uk/media/images/46794000/jpg/_46794502_gallery_bing76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2876600"/>
            <a:ext cx="4896544" cy="32643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3568" y="3415253"/>
            <a:ext cx="4320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100t crushed rock gives 90t waste</a:t>
            </a:r>
          </a:p>
          <a:p>
            <a:pPr marL="263525" indent="-263525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Volume of waste 40% greater than that of original rock</a:t>
            </a:r>
          </a:p>
          <a:p>
            <a:pPr marL="263525" indent="-263525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 barrel of oil/t rock requires 5X more mining than coal</a:t>
            </a:r>
          </a:p>
          <a:p>
            <a:pPr marL="263525" indent="-263525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3 barrels of water for each barrel of oil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45891" y="142852"/>
            <a:ext cx="541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Processes in Mining and Surface Retorting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18"/>
          <p:cNvGrpSpPr/>
          <p:nvPr/>
        </p:nvGrpSpPr>
        <p:grpSpPr>
          <a:xfrm>
            <a:off x="571472" y="1943096"/>
            <a:ext cx="8001056" cy="2486036"/>
            <a:chOff x="857224" y="1714488"/>
            <a:chExt cx="8001056" cy="2486036"/>
          </a:xfrm>
        </p:grpSpPr>
        <p:sp>
          <p:nvSpPr>
            <p:cNvPr id="2" name="Rounded Rectangle 1"/>
            <p:cNvSpPr/>
            <p:nvPr/>
          </p:nvSpPr>
          <p:spPr>
            <a:xfrm>
              <a:off x="857224" y="1714488"/>
              <a:ext cx="1214446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Mining and crushing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071802" y="1714488"/>
              <a:ext cx="1285884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Retorting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357818" y="1714488"/>
              <a:ext cx="1357322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Oil upgrading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715272" y="1714488"/>
              <a:ext cx="1143008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Oil to refinery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357686" y="3286124"/>
              <a:ext cx="1714512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Spent shale disposal on site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715140" y="3286124"/>
              <a:ext cx="1857388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Reclamation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" name="Straight Arrow Connector 9"/>
            <p:cNvCxnSpPr>
              <a:stCxn id="2" idx="3"/>
              <a:endCxn id="3" idx="1"/>
            </p:cNvCxnSpPr>
            <p:nvPr/>
          </p:nvCxnSpPr>
          <p:spPr>
            <a:xfrm>
              <a:off x="2071670" y="2171688"/>
              <a:ext cx="1000132" cy="15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3"/>
              <a:endCxn id="4" idx="1"/>
            </p:cNvCxnSpPr>
            <p:nvPr/>
          </p:nvCxnSpPr>
          <p:spPr>
            <a:xfrm>
              <a:off x="4357686" y="2171688"/>
              <a:ext cx="1000132" cy="15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4" idx="3"/>
              <a:endCxn id="5" idx="1"/>
            </p:cNvCxnSpPr>
            <p:nvPr/>
          </p:nvCxnSpPr>
          <p:spPr>
            <a:xfrm>
              <a:off x="6715140" y="2171688"/>
              <a:ext cx="1000132" cy="15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6072198" y="3743324"/>
              <a:ext cx="642942" cy="15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17"/>
            <p:cNvCxnSpPr>
              <a:stCxn id="3" idx="2"/>
              <a:endCxn id="6" idx="1"/>
            </p:cNvCxnSpPr>
            <p:nvPr/>
          </p:nvCxnSpPr>
          <p:spPr>
            <a:xfrm rot="16200000" flipH="1">
              <a:off x="3478997" y="2864635"/>
              <a:ext cx="1114436" cy="642942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The Shell In-Situ Conversion Pro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2643182"/>
            <a:ext cx="4762500" cy="3657600"/>
          </a:xfrm>
          <a:prstGeom prst="rect">
            <a:avLst/>
          </a:prstGeom>
          <a:noFill/>
        </p:spPr>
      </p:pic>
      <p:grpSp>
        <p:nvGrpSpPr>
          <p:cNvPr id="4" name="Group 13"/>
          <p:cNvGrpSpPr/>
          <p:nvPr/>
        </p:nvGrpSpPr>
        <p:grpSpPr>
          <a:xfrm>
            <a:off x="1000100" y="928670"/>
            <a:ext cx="7072362" cy="2164565"/>
            <a:chOff x="928662" y="1464455"/>
            <a:chExt cx="7072362" cy="2164565"/>
          </a:xfrm>
        </p:grpSpPr>
        <p:sp>
          <p:nvSpPr>
            <p:cNvPr id="2" name="Rounded Rectangle 1"/>
            <p:cNvSpPr/>
            <p:nvPr/>
          </p:nvSpPr>
          <p:spPr>
            <a:xfrm>
              <a:off x="928662" y="1464455"/>
              <a:ext cx="1428760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Drilling and site preparation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821901" y="1464455"/>
              <a:ext cx="1428760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Heating and production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715140" y="1464455"/>
              <a:ext cx="1285884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Oil to refinery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57818" y="2714620"/>
              <a:ext cx="1357322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Post production clean-up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" name="Straight Arrow Connector 7"/>
            <p:cNvCxnSpPr>
              <a:stCxn id="2" idx="3"/>
              <a:endCxn id="3" idx="1"/>
            </p:cNvCxnSpPr>
            <p:nvPr/>
          </p:nvCxnSpPr>
          <p:spPr>
            <a:xfrm>
              <a:off x="2357422" y="1921655"/>
              <a:ext cx="1464479" cy="15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3" idx="3"/>
              <a:endCxn id="5" idx="1"/>
            </p:cNvCxnSpPr>
            <p:nvPr/>
          </p:nvCxnSpPr>
          <p:spPr>
            <a:xfrm>
              <a:off x="5250661" y="1921655"/>
              <a:ext cx="1464479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12"/>
            <p:cNvCxnSpPr>
              <a:stCxn id="3" idx="2"/>
              <a:endCxn id="6" idx="1"/>
            </p:cNvCxnSpPr>
            <p:nvPr/>
          </p:nvCxnSpPr>
          <p:spPr>
            <a:xfrm rot="16200000" flipH="1">
              <a:off x="4550567" y="2364568"/>
              <a:ext cx="792965" cy="821537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968270" y="142852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 Extraction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0100" y="500042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Steps in thermally conductive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in-situ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conversion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79025" y="642918"/>
            <a:ext cx="1785950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Oil Shale Deposit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50265" y="1721635"/>
            <a:ext cx="1357322" cy="62864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Fracturing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21703" y="2607463"/>
            <a:ext cx="1214446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Retorting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14480" y="3436147"/>
            <a:ext cx="2428892" cy="62864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Product Recovery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64777" y="4286256"/>
            <a:ext cx="1214446" cy="62864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Refining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36149" y="5357850"/>
            <a:ext cx="2071702" cy="64291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Liquid Fuels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15074" y="5357850"/>
            <a:ext cx="1571636" cy="62864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By-products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822165" y="1714488"/>
            <a:ext cx="1143008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Mining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5008" y="2607463"/>
            <a:ext cx="1357322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Crushing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29454" y="4429132"/>
            <a:ext cx="1714512" cy="62864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Spent Shale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86446" y="3429000"/>
            <a:ext cx="1214446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Retorting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357694"/>
            <a:ext cx="283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latin typeface="Arial" pitchFamily="34" charset="0"/>
                <a:cs typeface="Arial" pitchFamily="34" charset="0"/>
              </a:rPr>
              <a:t>Thermal &amp; Chemical Treating</a:t>
            </a:r>
          </a:p>
          <a:p>
            <a:pPr algn="ctr"/>
            <a:r>
              <a:rPr lang="en-GB" sz="1600" dirty="0" smtClean="0">
                <a:latin typeface="Arial" pitchFamily="34" charset="0"/>
                <a:cs typeface="Arial" pitchFamily="34" charset="0"/>
              </a:rPr>
              <a:t>Hydrogenation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Elbow Connector 17"/>
          <p:cNvCxnSpPr>
            <a:stCxn id="3" idx="2"/>
            <a:endCxn id="4" idx="0"/>
          </p:cNvCxnSpPr>
          <p:nvPr/>
        </p:nvCxnSpPr>
        <p:spPr>
          <a:xfrm rot="5400000">
            <a:off x="3532576" y="682210"/>
            <a:ext cx="435775" cy="16430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hape 19"/>
          <p:cNvCxnSpPr>
            <a:stCxn id="3" idx="2"/>
            <a:endCxn id="5" idx="1"/>
          </p:cNvCxnSpPr>
          <p:nvPr/>
        </p:nvCxnSpPr>
        <p:spPr>
          <a:xfrm rot="5400000">
            <a:off x="2625315" y="982249"/>
            <a:ext cx="1643074" cy="2250297"/>
          </a:xfrm>
          <a:prstGeom prst="bentConnector4">
            <a:avLst>
              <a:gd name="adj1" fmla="val 12104"/>
              <a:gd name="adj2" fmla="val 110159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2"/>
            <a:endCxn id="5" idx="0"/>
          </p:cNvCxnSpPr>
          <p:nvPr/>
        </p:nvCxnSpPr>
        <p:spPr>
          <a:xfrm rot="5400000">
            <a:off x="2800336" y="2478873"/>
            <a:ext cx="257180" cy="158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2"/>
            <a:endCxn id="6" idx="0"/>
          </p:cNvCxnSpPr>
          <p:nvPr/>
        </p:nvCxnSpPr>
        <p:spPr>
          <a:xfrm rot="5400000">
            <a:off x="2836055" y="3343276"/>
            <a:ext cx="185742" cy="158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3" idx="2"/>
            <a:endCxn id="11" idx="0"/>
          </p:cNvCxnSpPr>
          <p:nvPr/>
        </p:nvCxnSpPr>
        <p:spPr>
          <a:xfrm rot="16200000" flipH="1">
            <a:off x="5268520" y="589339"/>
            <a:ext cx="428628" cy="182166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2"/>
            <a:endCxn id="12" idx="0"/>
          </p:cNvCxnSpPr>
          <p:nvPr/>
        </p:nvCxnSpPr>
        <p:spPr>
          <a:xfrm rot="5400000">
            <a:off x="6268653" y="2482446"/>
            <a:ext cx="250033" cy="158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5" idx="0"/>
          </p:cNvCxnSpPr>
          <p:nvPr/>
        </p:nvCxnSpPr>
        <p:spPr>
          <a:xfrm rot="5400000">
            <a:off x="6304372" y="3339702"/>
            <a:ext cx="178595" cy="158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6" idx="2"/>
            <a:endCxn id="7" idx="1"/>
          </p:cNvCxnSpPr>
          <p:nvPr/>
        </p:nvCxnSpPr>
        <p:spPr>
          <a:xfrm rot="16200000" flipH="1">
            <a:off x="3178959" y="3814761"/>
            <a:ext cx="535785" cy="1035851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34"/>
          <p:cNvCxnSpPr>
            <a:stCxn id="15" idx="2"/>
            <a:endCxn id="7" idx="3"/>
          </p:cNvCxnSpPr>
          <p:nvPr/>
        </p:nvCxnSpPr>
        <p:spPr>
          <a:xfrm rot="5400000">
            <a:off x="5522127" y="3729038"/>
            <a:ext cx="528638" cy="1214446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2"/>
            <a:endCxn id="14" idx="0"/>
          </p:cNvCxnSpPr>
          <p:nvPr/>
        </p:nvCxnSpPr>
        <p:spPr>
          <a:xfrm rot="16200000" flipH="1">
            <a:off x="6911594" y="3554016"/>
            <a:ext cx="357190" cy="1393041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8" idx="0"/>
          </p:cNvCxnSpPr>
          <p:nvPr/>
        </p:nvCxnSpPr>
        <p:spPr>
          <a:xfrm rot="5400000">
            <a:off x="4350527" y="5136377"/>
            <a:ext cx="442946" cy="158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7" idx="2"/>
            <a:endCxn id="9" idx="0"/>
          </p:cNvCxnSpPr>
          <p:nvPr/>
        </p:nvCxnSpPr>
        <p:spPr>
          <a:xfrm rot="16200000" flipH="1">
            <a:off x="5564973" y="3921931"/>
            <a:ext cx="442946" cy="242889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28662" y="21429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00694" y="114298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>
                <a:latin typeface="Arial" pitchFamily="34" charset="0"/>
                <a:cs typeface="Arial" pitchFamily="34" charset="0"/>
              </a:rPr>
              <a:t>Ex-situ</a:t>
            </a:r>
            <a:endParaRPr lang="en-US" sz="16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99192" y="1142984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>
                <a:latin typeface="Arial" pitchFamily="34" charset="0"/>
                <a:cs typeface="Arial" pitchFamily="34" charset="0"/>
              </a:rPr>
              <a:t>In-situ</a:t>
            </a:r>
            <a:endParaRPr lang="en-US" sz="16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8270" y="142852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 Extraction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3" y="2928934"/>
            <a:ext cx="5000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Combustion technologies burn the shale within a vertical retort to supply heat for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pyrolysis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Raw shale fed into the top of the retort and heated by the rising hot gases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Condensed shale oil is collected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Non-condensable gas recycled and used as heat carrier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In lower part of retort spent oil shale is heated to about 900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 to burn off char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File:Kilvebrickretort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9681" y="2573659"/>
            <a:ext cx="2391887" cy="35998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393669" y="614555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Shale oil retort in Somerset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857232"/>
            <a:ext cx="7215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smtClean="0">
                <a:latin typeface="Arial" pitchFamily="34" charset="0"/>
                <a:cs typeface="Arial" pitchFamily="34" charset="0"/>
              </a:rPr>
              <a:t>Ex-situ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 processing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Extracted oil-bearing shale crushed (12 – 75 mm) and heated to ~ 500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Kerogen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condenses to viscous shale oil containing 80% of the original energy in the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kerogen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Contains nitrogen compounds and sulphur that need to be removed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142852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Oil Sands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034" y="714356"/>
            <a:ext cx="4572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dirty="0" smtClean="0">
                <a:latin typeface="Arial" pitchFamily="34" charset="0"/>
                <a:cs typeface="Arial" pitchFamily="34" charset="0"/>
              </a:rPr>
              <a:t>Sand grains coated by water and clay, with bitumen, an especially heavy, viscous crude oil, filling the intervening pore spaces</a:t>
            </a:r>
          </a:p>
          <a:p>
            <a:pPr>
              <a:lnSpc>
                <a:spcPct val="150000"/>
              </a:lnSpc>
            </a:pPr>
            <a:r>
              <a:rPr lang="en-GB" i="1" dirty="0" smtClean="0">
                <a:latin typeface="Arial" pitchFamily="34" charset="0"/>
                <a:cs typeface="Arial" pitchFamily="34" charset="0"/>
              </a:rPr>
              <a:t>API &lt;10</a:t>
            </a:r>
            <a:r>
              <a:rPr lang="en-GB" i="1" baseline="30000" dirty="0" smtClean="0">
                <a:latin typeface="Arial" pitchFamily="34" charset="0"/>
                <a:cs typeface="Arial" pitchFamily="34" charset="0"/>
              </a:rPr>
              <a:t>o</a:t>
            </a:r>
            <a:endParaRPr lang="en-US" i="1" baseline="30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www.energy.gov.ab.ca/Org/graphics/CompositionofOilSand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2998397"/>
            <a:ext cx="3357586" cy="32647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0034" y="2571744"/>
            <a:ext cx="500807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16 major deposits around the world.</a:t>
            </a:r>
          </a:p>
          <a:p>
            <a:pPr>
              <a:lnSpc>
                <a:spcPct val="150000"/>
              </a:lnSpc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Two biggest: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Athabasca, in Alberta, Canada (Tar sands - bitumen)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Orinoco Oil Belt, Venezuela (Extra-heavy oil)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Others:</a:t>
            </a:r>
          </a:p>
          <a:p>
            <a:pPr marL="723900" lvl="1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Kazakhstan 42 billion barrels</a:t>
            </a:r>
          </a:p>
          <a:p>
            <a:pPr marL="723900" lvl="1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Russia 28.4 billion barrels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http://www.mining-technology.com/projects/athabascasands/images/7-oil-sa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94" y="368596"/>
            <a:ext cx="3357586" cy="257862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662" y="99932"/>
            <a:ext cx="4195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Oil Shale Retorting Technologies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836712"/>
            <a:ext cx="5713744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There are hundreds of patents for oil shale retorting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Only a few undergone thorough testing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4 main technologies in commercial use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Kiviter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- used in Estonia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Galoter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- used in Estonia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Fushun – used in China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Petrosix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– used in Brazil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 descr="http://images.pennnet.com/articles/ogj/thm/th_new%20approaches%200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3931" y="1196752"/>
            <a:ext cx="2744349" cy="3571876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72" name="Picture 8" descr="http://images.pennnet.com/articles/ogj/thm/th_new%20approaches%2007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732973"/>
            <a:ext cx="4230232" cy="2720364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8270" y="142852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 Extraction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4414" y="92867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smtClean="0">
                <a:latin typeface="Arial" pitchFamily="34" charset="0"/>
                <a:cs typeface="Arial" pitchFamily="34" charset="0"/>
              </a:rPr>
              <a:t>In-situ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 technologies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1571612"/>
            <a:ext cx="7286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Oil shale is heated underground by injection of hot fluids into the oil shale formation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Shale oil recovered through vertical wells drilled into the oil shale formation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Potentially able to extract more shale oil than conventional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ex-situ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processing technologies as wells can reach greater depths than surface mines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Can be used with lower grade deposits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4357694"/>
            <a:ext cx="571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One of the earliest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in-situ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technologies was the underground gasification by electrical energy (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Ljungstrom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method)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Newest technologies utilise different heat sources and heat delivery systems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http://www.remote-site.com/vaportra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0325" y="3429000"/>
            <a:ext cx="2619393" cy="196454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8270" y="142852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 Extraction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File:Shell Freeze Wall Oil Shal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1268760"/>
            <a:ext cx="3720015" cy="408111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99592" y="942975"/>
            <a:ext cx="50086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Wall conduction</a:t>
            </a:r>
          </a:p>
          <a:p>
            <a:pPr marL="268288" indent="-268288"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 heating elements or heating pipes placed in the oil shale formation</a:t>
            </a:r>
          </a:p>
          <a:p>
            <a:pPr marL="268288" indent="-268288">
              <a:buBlip>
                <a:blip r:embed="rId4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8288" indent="-268288"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Shell ICP process uses electrical heating elements to heat the shale layer to 650-700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 over approx 4 years</a:t>
            </a:r>
          </a:p>
          <a:p>
            <a:pPr marL="268288" indent="-268288">
              <a:buBlip>
                <a:blip r:embed="rId4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8288" indent="-268288"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Processing area isolated from groundwater by a freeze wall consisting of well filled with a circulating super-chilled fluid</a:t>
            </a:r>
          </a:p>
          <a:p>
            <a:pPr marL="268288" indent="-268288">
              <a:buBlip>
                <a:blip r:embed="rId4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8288" indent="-268288"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Disadvantages:</a:t>
            </a:r>
          </a:p>
          <a:p>
            <a:pPr marL="268288" indent="-268288"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Costs of electricity, water use, risk of contaminating ground water</a:t>
            </a:r>
          </a:p>
          <a:p>
            <a:pPr marL="268288" indent="-268288">
              <a:buBlip>
                <a:blip r:embed="rId4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8288" indent="-268288"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Tested in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Piceance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Basin in 1980s – 270m3 oil extracted from 9 x 12 m test site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ile:EGL Proces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3436" y="1504532"/>
            <a:ext cx="4757720" cy="345278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68270" y="142852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 Extraction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649832"/>
            <a:ext cx="407196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American Shale Oil CCR process</a:t>
            </a:r>
          </a:p>
          <a:p>
            <a:pPr marL="268288" indent="-268288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Superheated steam circulated through a series of pipes placed below the oil shale layer to be extracted</a:t>
            </a:r>
          </a:p>
          <a:p>
            <a:pPr marL="268288" indent="-268288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System combines horizontal wells through which steam is passed and vertical wells which provide vertical heat transfer and a means to collect the hydrocarbons produced</a:t>
            </a:r>
          </a:p>
          <a:p>
            <a:pPr marL="268288" indent="-268288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Heat provided by combustion of natural gas initially and subsequently from oil shale gas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le:Chevron Oil Shale Project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1394188"/>
            <a:ext cx="4643385" cy="344450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68270" y="142852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Oil Extraction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142984"/>
            <a:ext cx="371477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Externally generated hot gas</a:t>
            </a:r>
          </a:p>
          <a:p>
            <a:pPr marL="268288" indent="-268288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Hot gases produced above ground and then injected into the formation</a:t>
            </a:r>
          </a:p>
          <a:p>
            <a:pPr marL="268288" indent="-268288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Chevron CRUSH process uses heated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injected into the well through drilled wells and then exposed to the formation through a series of horizontal fractures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9980" y="142852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Power Generation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100" y="785794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Oil shale burnt like coal to drive steam turbines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50017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Country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Capacity (2012)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Estonia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2,967MW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Israel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12.5MW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China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12MW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9.9MW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http://en.kllproject.lv/wp-content/uploads/2009/02/narva-powerplants-estonia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74" y="3429000"/>
            <a:ext cx="3780367" cy="28352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28597" y="5640189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Narva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Power Plant, Estonia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854830" y="605762"/>
            <a:ext cx="5381466" cy="5760420"/>
            <a:chOff x="2143108" y="395271"/>
            <a:chExt cx="5578110" cy="5970911"/>
          </a:xfrm>
        </p:grpSpPr>
        <p:pic>
          <p:nvPicPr>
            <p:cNvPr id="6" name="Picture 2" descr="Stuart Oil Shale Facility, Queensland, Australi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43108" y="395271"/>
              <a:ext cx="5578110" cy="4462489"/>
            </a:xfrm>
            <a:prstGeom prst="rect">
              <a:avLst/>
            </a:prstGeom>
            <a:noFill/>
          </p:spPr>
        </p:pic>
        <p:pic>
          <p:nvPicPr>
            <p:cNvPr id="14338" name="Picture 2" descr="http://energy.cr.usgs.gov/images/other/oil_shale/shell_insitu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43108" y="3857627"/>
              <a:ext cx="5577605" cy="2508555"/>
            </a:xfrm>
            <a:prstGeom prst="rect">
              <a:avLst/>
            </a:prstGeom>
            <a:noFill/>
          </p:spPr>
        </p:pic>
      </p:grp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5072" y="142852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Gas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5072" y="142852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Gas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4381" y="638393"/>
            <a:ext cx="586219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Natural gas from shale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First commercial gas well drilled in Fredonia, USA in 1821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Shale gas well - 8.2m deep dug by hand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Fredonia, New York  - first natural gas lights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Overshadowed by oil following Drake oil well in 1859</a:t>
            </a:r>
          </a:p>
          <a:p>
            <a:pPr marL="2682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Could supply up to 50% of natural gas produced in USA by 2020</a:t>
            </a:r>
          </a:p>
          <a:p>
            <a:pPr marL="2682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Shale gas is a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“potential game changer”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– Rune Bjornson of Statoil in 2009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 descr="http://www.nysm.nysed.gov/nysgs/research/oil-gas/o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5146" y="495300"/>
            <a:ext cx="2114550" cy="2933700"/>
          </a:xfrm>
          <a:prstGeom prst="rect">
            <a:avLst/>
          </a:prstGeom>
          <a:noFill/>
        </p:spPr>
      </p:pic>
      <p:pic>
        <p:nvPicPr>
          <p:cNvPr id="5" name="Picture 8" descr="http://www.inthedays.com/wp-content/uploads/2009/10/shale_1499972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0760" y="4875930"/>
            <a:ext cx="2265752" cy="1414458"/>
          </a:xfrm>
          <a:prstGeom prst="rect">
            <a:avLst/>
          </a:prstGeom>
          <a:noFill/>
        </p:spPr>
      </p:pic>
      <p:pic>
        <p:nvPicPr>
          <p:cNvPr id="6" name="Picture 5" descr="http://energytechstocks.com/wp/wp-content/uploads/2007/11/shale-rock3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483" y="4190374"/>
            <a:ext cx="2497213" cy="209614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5072" y="142852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Gas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100" y="928670"/>
            <a:ext cx="7286676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Shales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have insufficient permeability to allow significant fluid flow to a well bore 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Shale gas occurs: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Within pore spaces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Within vertical fractures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Adsorbed on mineral grains and organic matter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Most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shales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are not commercial sources of natural gas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Significant commercial gas production from shale requires fractures to be created to give permeability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Shale oil boom due to development of: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Horizontal drilling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Hydraulic fracturing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http://www.triplepundit.com/devonian-shale-fractur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1378729"/>
            <a:ext cx="2571752" cy="1735933"/>
          </a:xfrm>
          <a:prstGeom prst="rect">
            <a:avLst/>
          </a:prstGeom>
          <a:noFill/>
        </p:spPr>
      </p:pic>
      <p:pic>
        <p:nvPicPr>
          <p:cNvPr id="5" name="Picture 4" descr="http://southfranklintwp.org/Gas/marcellus-gas-we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68" y="4209817"/>
            <a:ext cx="2285996" cy="204977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5072" y="142852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Gas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692696"/>
            <a:ext cx="789181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Horizontal wells – cost $3-5million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cf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$800,00 for a vertical well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Hydraulic fracturing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Fluid pumped into well bore at sufficient pressure to create, propagate and maintain a fracture in the surrounding rock formation</a:t>
            </a:r>
          </a:p>
          <a:p>
            <a:pPr marL="725488" lvl="1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Fluid is a slurry of water,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proppants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&amp; chemical additives (0.5%)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blazeenergy.net/images/JP-1604-BlazeEnergy_s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3138715"/>
            <a:ext cx="4357718" cy="2790615"/>
          </a:xfrm>
          <a:prstGeom prst="rect">
            <a:avLst/>
          </a:prstGeom>
          <a:noFill/>
        </p:spPr>
      </p:pic>
      <p:pic>
        <p:nvPicPr>
          <p:cNvPr id="5" name="Picture 2" descr="http://www.mountolivebc.net/Oil_Lease_Info/horizontal-drilling%20rig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3071810"/>
            <a:ext cx="3976682" cy="275186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48680"/>
            <a:ext cx="5944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Used by Cree Indians for waterproofing their canoes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First “western” discovery in 1848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Commercial production started 1967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Athabasca + Peace River + Cold lake deposits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1/3 known global oil reserves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141,000 km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in extent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Reserves of 1.7 to 2.5 trillion barrels of bitumen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10 - 15% recoverable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Only reserves suitable for large scale surface mining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Most can be recovered using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in-situ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methods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Alberta oil sands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10 – 12% bitumen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80 – 85% mineral material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4 – 6% water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9700" y="142852"/>
            <a:ext cx="2735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Athabasca Oil Sands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http://blogs.mcgill.ca/circumference/files/2009/09/athabasc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0726" y="3933056"/>
            <a:ext cx="2351754" cy="235175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File:Athabasca Oil Sands map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5147" y="404664"/>
            <a:ext cx="2377333" cy="3473228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5072" y="142852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Gas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714356"/>
            <a:ext cx="5643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Reserves</a:t>
            </a:r>
          </a:p>
          <a:p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Significant reserves in USA – up to 100 years supply – 482tcf</a:t>
            </a:r>
          </a:p>
          <a:p>
            <a:pPr marL="725488" lvl="1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Barnett Shale – 1.11 trillion cubic feet</a:t>
            </a:r>
          </a:p>
          <a:p>
            <a:pPr marL="725488" lvl="1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Fayetteville shale</a:t>
            </a:r>
          </a:p>
          <a:p>
            <a:pPr marL="725488" lvl="1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Marcellus Shale in the Appalachian region – a potential super giant field with 263 TCF reserves</a:t>
            </a:r>
          </a:p>
          <a:p>
            <a:pPr marL="725488" lvl="1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Has 16% ethane so promoting new ethylene plants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Significant reserves in: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Canada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Europe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Estonia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Germany – Lower Saxony Basin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Hungary –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Mako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Trough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Sweden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UK – Weald Basin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upload.wikimedia.org/wikipedia/commons/5/5d/BarnettShaleDrilling-932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3569" y="571480"/>
            <a:ext cx="2172009" cy="3266029"/>
          </a:xfrm>
          <a:prstGeom prst="rect">
            <a:avLst/>
          </a:prstGeom>
          <a:noFill/>
        </p:spPr>
      </p:pic>
      <p:pic>
        <p:nvPicPr>
          <p:cNvPr id="5" name="Picture 4" descr="http://www.donnan.com/images/Marcellus-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917171"/>
            <a:ext cx="3159132" cy="236934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00" y="142852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Gas Resources 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blogs-images.forbes.com/kenrapoza/files/2012/02/Shale-ga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764704"/>
            <a:ext cx="7834389" cy="513129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00" y="142852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Shale Gas Resources 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File:United States Shale gas plays, May 2011.pd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95973"/>
            <a:ext cx="7704856" cy="5957363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1894" y="142852"/>
            <a:ext cx="1834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Oil Shale Gas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1071546"/>
            <a:ext cx="4929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Synthetic gas mixture produced by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pyrolysis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of oil shale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Different from shale gas which is natural gas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Composition depends on technology and source of oil shale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Typically: CH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4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, H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, CO, CO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, N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, H</a:t>
            </a:r>
            <a:r>
              <a:rPr lang="en-GB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S, ethylene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Substitute for natural gas – used as “town gas” in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Tallin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, Estonia</a:t>
            </a:r>
          </a:p>
          <a:p>
            <a:pPr marL="268288" indent="-268288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Used in a power plant in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Kohtle-Jarve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until 1987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www.cleanmpg.com/photos/data/501/Oil_Shale_Produ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2238395"/>
            <a:ext cx="2952750" cy="40481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www.lakepowell.net/sciencecenter/methane%20hydra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9" y="2666598"/>
            <a:ext cx="2428891" cy="244832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28662" y="142852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Methane  </a:t>
            </a:r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clathrate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714356"/>
            <a:ext cx="5357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Methane 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clathrate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aka:</a:t>
            </a:r>
          </a:p>
          <a:p>
            <a:pPr marL="728663" lvl="1" indent="-27146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Methane hydrate</a:t>
            </a:r>
          </a:p>
          <a:p>
            <a:pPr marL="728663" lvl="1" indent="-27146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Methane ice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71463" indent="-271463">
              <a:buBlip>
                <a:blip r:embed="rId3"/>
              </a:buBlip>
            </a:pPr>
            <a:r>
              <a:rPr lang="en-GB" i="1" dirty="0" smtClean="0">
                <a:latin typeface="Arial" pitchFamily="34" charset="0"/>
                <a:cs typeface="Arial" pitchFamily="34" charset="0"/>
              </a:rPr>
              <a:t>A solid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clathrate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hydrate in which a large amount of methane is trapped within the crystal structure of water ice</a:t>
            </a:r>
          </a:p>
          <a:p>
            <a:pPr marL="271463" indent="-271463">
              <a:buBlip>
                <a:blip r:embed="rId3"/>
              </a:buBlip>
            </a:pPr>
            <a:endParaRPr lang="en-GB" i="1" dirty="0">
              <a:latin typeface="Arial" pitchFamily="34" charset="0"/>
              <a:cs typeface="Arial" pitchFamily="34" charset="0"/>
            </a:endParaRPr>
          </a:p>
          <a:p>
            <a:pPr marL="271463" indent="-27146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Common constituents of the shallow marine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geosphere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271463" indent="-27146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In deep sedimentary structures</a:t>
            </a:r>
          </a:p>
          <a:p>
            <a:pPr marL="271463" indent="-27146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Outcrops on the ocean floor</a:t>
            </a:r>
          </a:p>
          <a:p>
            <a:pPr marL="271463" indent="-271463">
              <a:buBlip>
                <a:blip r:embed="rId3"/>
              </a:buBlip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71463" indent="-27146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Believed to form by:</a:t>
            </a:r>
          </a:p>
          <a:p>
            <a:pPr marL="728663" lvl="1" indent="-27146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migration of gas from depth along geological faults – precipitation or crystallisation on contact with cold sea water</a:t>
            </a:r>
          </a:p>
          <a:p>
            <a:pPr marL="728663" lvl="1" indent="-271463"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Products of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methanogenic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bacteria on ocean floor crystallising with water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http://www.pinktentacle.com/images/methane_hydrat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8" y="572490"/>
            <a:ext cx="2428892" cy="2420309"/>
          </a:xfrm>
          <a:prstGeom prst="rect">
            <a:avLst/>
          </a:prstGeom>
          <a:noFill/>
        </p:spPr>
      </p:pic>
      <p:pic>
        <p:nvPicPr>
          <p:cNvPr id="8" name="Picture 2" descr="http://oceanexplorer.noaa.gov/explorations/02mexico/background/plan/media/3rockledge_6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8" y="4464881"/>
            <a:ext cx="2428852" cy="1821639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142852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Methane  </a:t>
            </a:r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clathrate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1142984"/>
            <a:ext cx="4786346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Methane forms a structure I hydrate with two dodecahedral (20 vertices, thus 20 water molecules) and six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tetradechedral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(24 water molecules ) water cages per unit cell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3" y="3429000"/>
            <a:ext cx="4786345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Average composition is 1 mole of methane for every 5.75 moles of water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Density is around 0.9g/cm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3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One litre of methane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clathrate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solid contains 168 litres of methane gas (at STP)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http://peer.tamu.edu/curriculum_modules/ecosystems/Images/methane.hydrat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7450" y="1285860"/>
            <a:ext cx="2524120" cy="2487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4" descr="http://www.noc.soton.ac.uk/gg/IPY/images/hydrate_molecul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3929066"/>
            <a:ext cx="2857500" cy="231457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662" y="142852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Methane  </a:t>
            </a:r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clathrate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2976" y="78579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Deposits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4929198"/>
            <a:ext cx="7912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Restricted to shallow lithosphere (&lt;2000m)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Polar continental sedimentary rocks where surface temperatures &lt;0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Oceanic sediment in water depths &gt;300m where water temperature ~2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Deep lakes –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eg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Baikal in Siberia 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Size of deposits difficult to determine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File:Gas hydrates 1996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1000108"/>
            <a:ext cx="7620000" cy="386715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netl.doe.gov/technologies/oil-gas/FutureSupply/MethaneHydrates/images/sub-nav/hydrate%20deposit%20types_s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642918"/>
            <a:ext cx="6104416" cy="578647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8662" y="142852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Methane  </a:t>
            </a:r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clathrate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142852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Methane  </a:t>
            </a:r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clathrate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928670"/>
            <a:ext cx="692948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Sedimentary methane hydrate reservoirs contain some 2-10 x known reserves of natural gas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Potentially important source of hydrocarbon fuel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Majority of deposits too dispersed for economic extraction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Large potential exploitable deposit in Gulf of Mexico 10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m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of gas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Need development of extraction technology in order to exploit reserves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4427484"/>
            <a:ext cx="7286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Messoyakkha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Gas Field near Norilsk in West Siberian Basin believed to be exploiting methane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clathrates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– it operates in a permafrost region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Large R&amp;D programmes in Japan and China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gsc.nrcan.gc.ca/gashydrates/mallik2002/images/profile_puit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2865485"/>
            <a:ext cx="4672372" cy="2914640"/>
          </a:xfrm>
          <a:prstGeom prst="rect">
            <a:avLst/>
          </a:prstGeom>
          <a:noFill/>
        </p:spPr>
      </p:pic>
      <p:pic>
        <p:nvPicPr>
          <p:cNvPr id="1028" name="Picture 4" descr="http://www.searchanddiscovery.com/documents/abstracts/2004hedberg_vancouver/extended/hancock/images/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571744"/>
            <a:ext cx="3159132" cy="350212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28662" y="142852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Methane  </a:t>
            </a:r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clathrate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7224" y="785794"/>
            <a:ext cx="77867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Test project  in 2008 at the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Mallik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gas hydrate field in the Mackenzie River delta – gas extracted by lowering the pressure rather than using heat</a:t>
            </a:r>
          </a:p>
          <a:p>
            <a:pPr marL="266700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Mallik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gas hydrate field first discovered by Imperial Oil in 1971-72.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6202" y="74484"/>
            <a:ext cx="3514360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indent="-266700">
              <a:lnSpc>
                <a:spcPct val="150000"/>
              </a:lnSpc>
            </a:pP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Orinoco Oil Belt, Venezuela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714356"/>
            <a:ext cx="4572032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Orinoco Oil Belt – Eastern Venezuelan basin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Reserves of 1200 billion barrels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Of which 513 billion barrels recoverable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Number of projects involved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Natural bitumen (7.5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– 8.5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API) extracted from reservoir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Emulsified with water to give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Orimulsion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70% bitumen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30% water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&lt;1% surfactants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Orimulsion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used as fuel oil in boilers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://newsimg.bbc.co.uk/media/images/42871000/gif/_42871019_ven_oil_41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0194" y="642918"/>
            <a:ext cx="3962400" cy="1981200"/>
          </a:xfrm>
          <a:prstGeom prst="rect">
            <a:avLst/>
          </a:prstGeom>
          <a:noFill/>
        </p:spPr>
      </p:pic>
      <p:pic>
        <p:nvPicPr>
          <p:cNvPr id="3078" name="Picture 6" descr="http://www.jantesa.com/ve/imagenes/petroleo%20produccion/facilidadessuperfici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9916" y="3929066"/>
            <a:ext cx="2452678" cy="246494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 descr="http://www.vheadline.com/graf/Oil-industry_1720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3669" y="2643206"/>
            <a:ext cx="2828925" cy="1533525"/>
          </a:xfrm>
          <a:prstGeom prst="rect">
            <a:avLst/>
          </a:prstGeom>
          <a:noFill/>
        </p:spPr>
      </p:pic>
      <p:pic>
        <p:nvPicPr>
          <p:cNvPr id="3080" name="Picture 8" descr="http://criepi.denken.or.jp/jp/energy/gw/feedstock/orimulsion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3040" y="4011013"/>
            <a:ext cx="1776414" cy="2382994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662" y="142852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Methane  </a:t>
            </a:r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clathrate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4282" y="500042"/>
            <a:ext cx="8715436" cy="6000792"/>
            <a:chOff x="214282" y="500042"/>
            <a:chExt cx="8715436" cy="6000792"/>
          </a:xfrm>
        </p:grpSpPr>
        <p:pic>
          <p:nvPicPr>
            <p:cNvPr id="2" name="Picture 4" descr="File:Gashydrat im Sediment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19612" y="516383"/>
              <a:ext cx="4000528" cy="3000396"/>
            </a:xfrm>
            <a:prstGeom prst="rect">
              <a:avLst/>
            </a:prstGeom>
            <a:noFill/>
          </p:spPr>
        </p:pic>
        <p:pic>
          <p:nvPicPr>
            <p:cNvPr id="3" name="Picture 6" descr="File:Gashydrat mit Struktur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72132" y="3159589"/>
              <a:ext cx="3248008" cy="3269807"/>
            </a:xfrm>
            <a:prstGeom prst="rect">
              <a:avLst/>
            </a:prstGeom>
            <a:noFill/>
          </p:spPr>
        </p:pic>
        <p:pic>
          <p:nvPicPr>
            <p:cNvPr id="5" name="Picture 2" descr="http://www.mediacynic.com/pics/underwatermethanebubbles.gi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3345" y="3481045"/>
              <a:ext cx="3952903" cy="2964677"/>
            </a:xfrm>
            <a:prstGeom prst="rect">
              <a:avLst/>
            </a:prstGeom>
            <a:noFill/>
          </p:spPr>
        </p:pic>
        <p:pic>
          <p:nvPicPr>
            <p:cNvPr id="2050" name="Picture 2" descr="Large Methane hydrate-I Imag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3345" y="516382"/>
              <a:ext cx="3810027" cy="3000397"/>
            </a:xfrm>
            <a:prstGeom prst="rect">
              <a:avLst/>
            </a:prstGeom>
            <a:noFill/>
          </p:spPr>
        </p:pic>
        <p:pic>
          <p:nvPicPr>
            <p:cNvPr id="2054" name="Picture 6" descr="http://www.chm.bris.ac.uk/motm/methane/methanehydrate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43174" y="500042"/>
              <a:ext cx="3770180" cy="5924568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214282" y="500042"/>
              <a:ext cx="8715436" cy="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4282" y="6357958"/>
              <a:ext cx="8715436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142852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Other main sources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785794"/>
            <a:ext cx="485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Trinidad and Tobago</a:t>
            </a:r>
          </a:p>
          <a:p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Pitch Lake at La Brea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Semi-solid emulsion of soluble bitumen, mineral matter &amp; water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Used as road surfacing since 1815</a:t>
            </a:r>
          </a:p>
          <a:p>
            <a:pPr marL="268288" indent="-268288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Reserves of 10 million tonnes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3103434"/>
            <a:ext cx="5643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USA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Distillation of tar sands started in California in 1870s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Gilsonite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(a naturally occurring solid hydrocarbon) found in eastern Utah – Green River Formation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Used for printing inks, paints, protective coatings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://novikov.com/foto/tt/030401-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3743" y="785794"/>
            <a:ext cx="3048021" cy="2286016"/>
          </a:xfrm>
          <a:prstGeom prst="rect">
            <a:avLst/>
          </a:prstGeom>
          <a:noFill/>
        </p:spPr>
      </p:pic>
      <p:pic>
        <p:nvPicPr>
          <p:cNvPr id="7" name="Picture 2" descr="http://www.buckskinranch.com/genealogy/Cemetary/drag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5072074"/>
            <a:ext cx="2301561" cy="1385886"/>
          </a:xfrm>
          <a:prstGeom prst="rect">
            <a:avLst/>
          </a:prstGeom>
          <a:noFill/>
        </p:spPr>
      </p:pic>
      <p:pic>
        <p:nvPicPr>
          <p:cNvPr id="8" name="Picture 4" descr="http://www.asiangilsonite.com/res/Images/gilson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6767" y="4945600"/>
            <a:ext cx="2024997" cy="1555234"/>
          </a:xfrm>
          <a:prstGeom prst="rect">
            <a:avLst/>
          </a:prstGeom>
          <a:noFill/>
        </p:spPr>
      </p:pic>
      <p:pic>
        <p:nvPicPr>
          <p:cNvPr id="9" name="Picture 6" descr="http://www.remodeling.hw.net/Images/RM040901138L5_tcm17-5636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4517" y="5119700"/>
            <a:ext cx="1127747" cy="1338260"/>
          </a:xfrm>
          <a:prstGeom prst="rect">
            <a:avLst/>
          </a:prstGeom>
          <a:noFill/>
        </p:spPr>
      </p:pic>
      <p:pic>
        <p:nvPicPr>
          <p:cNvPr id="2054" name="Picture 6" descr="http://geology.utah.gov/emp/greenriver/images/slide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72264" y="3159650"/>
            <a:ext cx="2349500" cy="176212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239" y="142852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Oil sands - extraction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598260" y="1357298"/>
            <a:ext cx="3863710" cy="5000660"/>
            <a:chOff x="598260" y="1357298"/>
            <a:chExt cx="3863710" cy="5000660"/>
          </a:xfrm>
        </p:grpSpPr>
        <p:pic>
          <p:nvPicPr>
            <p:cNvPr id="5" name="Picture 2" descr="http://thesietch.org/mysietch/keith/files/2008/01/athabasca_mining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8260" y="3293268"/>
              <a:ext cx="3830863" cy="3064690"/>
            </a:xfrm>
            <a:prstGeom prst="rect">
              <a:avLst/>
            </a:prstGeom>
            <a:noFill/>
          </p:spPr>
        </p:pic>
        <p:pic>
          <p:nvPicPr>
            <p:cNvPr id="6" name="Picture 2" descr="http://lh5.ggpht.com/_3JLy947TKiI/SSrAO9nr7_I/AAAAAAAAwVI/1yOqRIRamss/196404image01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6121" y="1357298"/>
              <a:ext cx="3845849" cy="2462897"/>
            </a:xfrm>
            <a:prstGeom prst="rect">
              <a:avLst/>
            </a:prstGeom>
            <a:noFill/>
          </p:spPr>
        </p:pic>
      </p:grpSp>
      <p:grpSp>
        <p:nvGrpSpPr>
          <p:cNvPr id="4" name="Group 11"/>
          <p:cNvGrpSpPr/>
          <p:nvPr/>
        </p:nvGrpSpPr>
        <p:grpSpPr>
          <a:xfrm>
            <a:off x="5072066" y="1357298"/>
            <a:ext cx="3571900" cy="4938058"/>
            <a:chOff x="5072066" y="1357298"/>
            <a:chExt cx="3571900" cy="4938058"/>
          </a:xfrm>
        </p:grpSpPr>
        <p:pic>
          <p:nvPicPr>
            <p:cNvPr id="33794" name="Picture 2" descr="http://www.mining-technology.com/projects/athabascasands/images/5-well-pad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96531" y="1357298"/>
              <a:ext cx="3522970" cy="2571768"/>
            </a:xfrm>
            <a:prstGeom prst="rect">
              <a:avLst/>
            </a:prstGeom>
            <a:noFill/>
          </p:spPr>
        </p:pic>
        <p:pic>
          <p:nvPicPr>
            <p:cNvPr id="33796" name="Picture 4" descr="http://oilsands.infomine.com/images/commodity/sagdmethod_Lrg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72066" y="3929066"/>
              <a:ext cx="3571900" cy="2366290"/>
            </a:xfrm>
            <a:prstGeom prst="rect">
              <a:avLst/>
            </a:prstGeom>
            <a:noFill/>
          </p:spPr>
        </p:pic>
      </p:grpSp>
      <p:sp>
        <p:nvSpPr>
          <p:cNvPr id="9" name="Rectangle 8"/>
          <p:cNvSpPr/>
          <p:nvPr/>
        </p:nvSpPr>
        <p:spPr>
          <a:xfrm>
            <a:off x="5977006" y="821513"/>
            <a:ext cx="1762021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indent="-266700">
              <a:lnSpc>
                <a:spcPct val="150000"/>
              </a:lnSpc>
            </a:pPr>
            <a:r>
              <a:rPr lang="en-GB" i="1" dirty="0" smtClean="0">
                <a:latin typeface="Arial" pitchFamily="34" charset="0"/>
                <a:cs typeface="Arial" pitchFamily="34" charset="0"/>
              </a:rPr>
              <a:t>In-situ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methods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877" y="821513"/>
            <a:ext cx="2817823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indent="-266700">
              <a:lnSpc>
                <a:spcPct val="15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Traditional surface mining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8662" y="142852"/>
            <a:ext cx="136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Oil Sands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http://www.total.com/MEDIAS/MEDIAS_INFOS/3396/EN/fig2V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1628800"/>
            <a:ext cx="4896544" cy="3539926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428596" y="926425"/>
            <a:ext cx="39993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Traditional surface mining</a:t>
            </a:r>
          </a:p>
          <a:p>
            <a:pPr marL="266700" indent="-266700">
              <a:lnSpc>
                <a:spcPct val="150000"/>
              </a:lnSpc>
            </a:pPr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Giant shovels excavate bitumen to depth of around 75m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Bitumen separated or “cracked” from its sedimentary matrix by the addition of hot water, mechanical agitation and skimming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Uses process developed by Clark in 1920s</a:t>
            </a:r>
          </a:p>
          <a:p>
            <a:pPr marL="266700" indent="-266700">
              <a:lnSpc>
                <a:spcPct val="150000"/>
              </a:lnSpc>
              <a:buBlip>
                <a:blip r:embed="rId3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2 tonnes of oil sand gives 1 barrel of oil (0.125 t)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arc.ab.ca.ws031.alentus.com/pictures/oilsands_truck_scoop_590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5819" y="908720"/>
            <a:ext cx="3442731" cy="1663014"/>
          </a:xfrm>
          <a:prstGeom prst="rect">
            <a:avLst/>
          </a:prstGeom>
          <a:noFill/>
        </p:spPr>
      </p:pic>
      <p:pic>
        <p:nvPicPr>
          <p:cNvPr id="3" name="Picture 2" descr="http://thesietch.org/mysietch/keith/files/2008/01/athabasca_min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3460204"/>
            <a:ext cx="3381375" cy="27051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28596" y="905713"/>
            <a:ext cx="51515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Clark Hot Water Extraction (CHWE) process</a:t>
            </a:r>
          </a:p>
          <a:p>
            <a:pPr marL="266700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Ores mined using open-pit mining technology</a:t>
            </a:r>
          </a:p>
          <a:p>
            <a:pPr marL="266700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Ore crushed</a:t>
            </a:r>
          </a:p>
          <a:p>
            <a:pPr marL="266700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Hot water (50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– 80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C) &amp;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NaOH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added to give slurry</a:t>
            </a:r>
          </a:p>
          <a:p>
            <a:pPr marL="266700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Slurry transported to a primary separation vessel (PSV)</a:t>
            </a:r>
          </a:p>
          <a:p>
            <a:pPr marL="266700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Bitumen recovered by flotation as bitumen froth:</a:t>
            </a:r>
          </a:p>
          <a:p>
            <a:pPr marL="723900" lvl="1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60% bitumen</a:t>
            </a:r>
          </a:p>
          <a:p>
            <a:pPr marL="723900" lvl="1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30% water</a:t>
            </a:r>
          </a:p>
          <a:p>
            <a:pPr marL="723900" lvl="1" indent="-266700">
              <a:lnSpc>
                <a:spcPct val="150000"/>
              </a:lnSpc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10% solids by weight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8662" y="142852"/>
            <a:ext cx="136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Oil Sands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2957</Words>
  <Application>Microsoft Office PowerPoint</Application>
  <PresentationFormat>On-screen Show (4:3)</PresentationFormat>
  <Paragraphs>475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Mitchell, Professor C. Paul</dc:creator>
  <cp:lastModifiedBy>Mitchell, Professor C. Paul</cp:lastModifiedBy>
  <cp:revision>69</cp:revision>
  <dcterms:created xsi:type="dcterms:W3CDTF">2009-11-06T17:25:04Z</dcterms:created>
  <dcterms:modified xsi:type="dcterms:W3CDTF">2012-11-06T14:27:12Z</dcterms:modified>
</cp:coreProperties>
</file>